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8" r:id="rId4"/>
    <p:sldId id="269" r:id="rId5"/>
    <p:sldId id="267" r:id="rId6"/>
    <p:sldId id="271" r:id="rId7"/>
    <p:sldId id="272" r:id="rId8"/>
    <p:sldId id="273" r:id="rId9"/>
    <p:sldId id="274" r:id="rId10"/>
    <p:sldId id="257" r:id="rId11"/>
    <p:sldId id="258" r:id="rId12"/>
    <p:sldId id="260" r:id="rId13"/>
    <p:sldId id="262" r:id="rId14"/>
    <p:sldId id="26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SBF na HD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numCache>
            </c:num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29</c:v>
                </c:pt>
                <c:pt idx="1">
                  <c:v>403</c:v>
                </c:pt>
                <c:pt idx="2">
                  <c:v>476</c:v>
                </c:pt>
                <c:pt idx="3">
                  <c:v>62</c:v>
                </c:pt>
                <c:pt idx="4">
                  <c:v>73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C-4047-905C-BF86498A4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924848"/>
        <c:axId val="10169435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Planilha1!$C$1</c15:sqref>
                        </c15:formulaRef>
                      </c:ext>
                    </c:extLst>
                    <c:strCache>
                      <c:ptCount val="1"/>
                      <c:pt idx="0">
                        <c:v>Série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Planilha1!$A$2:$A$8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1960</c:v>
                      </c:pt>
                      <c:pt idx="1">
                        <c:v>1970</c:v>
                      </c:pt>
                      <c:pt idx="2">
                        <c:v>1980</c:v>
                      </c:pt>
                      <c:pt idx="3">
                        <c:v>1990</c:v>
                      </c:pt>
                      <c:pt idx="4">
                        <c:v>2000</c:v>
                      </c:pt>
                      <c:pt idx="5">
                        <c:v>2010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B3C-4047-905C-BF86498A42C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Planilha1!$D$1</c15:sqref>
                        </c15:formulaRef>
                      </c:ext>
                    </c:extLst>
                    <c:strCache>
                      <c:ptCount val="1"/>
                      <c:pt idx="0">
                        <c:v>Série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1960</c:v>
                      </c:pt>
                      <c:pt idx="1">
                        <c:v>1970</c:v>
                      </c:pt>
                      <c:pt idx="2">
                        <c:v>1980</c:v>
                      </c:pt>
                      <c:pt idx="3">
                        <c:v>1990</c:v>
                      </c:pt>
                      <c:pt idx="4">
                        <c:v>2000</c:v>
                      </c:pt>
                      <c:pt idx="5">
                        <c:v>2010</c:v>
                      </c:pt>
                      <c:pt idx="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B3C-4047-905C-BF86498A42C9}"/>
                  </c:ext>
                </c:extLst>
              </c15:ser>
            </c15:filteredBarSeries>
          </c:ext>
        </c:extLst>
      </c:barChart>
      <c:catAx>
        <c:axId val="10169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6943568"/>
        <c:crosses val="autoZero"/>
        <c:auto val="1"/>
        <c:lblAlgn val="ctr"/>
        <c:lblOffset val="100"/>
        <c:noMultiLvlLbl val="0"/>
      </c:catAx>
      <c:valAx>
        <c:axId val="101694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69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15A7B-2294-6749-22CB-2D9920518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250481-D6BE-E4AB-F855-1EDDB4C48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DD7ED3-AB21-91CE-D704-15FD59B6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746E14-01BB-D6EB-93AE-612B49AE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4FED12-00C3-D2BB-CB74-18538808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6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E2DE1-AAB7-192C-12CF-E195F8D0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AFB805-C51B-8C6F-07BB-E662979BE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7D411-0815-0EEA-D214-87B90833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6B064-D93F-AC0A-73D3-225A7856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FFC4A3-7F9C-3709-6148-12C69A94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6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43F6EB-05AB-A8D7-2C87-A4EADD732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D61A4C-5D1A-6E98-FF01-653E88BC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62005-D3CA-25D8-6B63-6C9593A8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322D0A-4DBB-5A4F-12FF-3BB30485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1DD0A7-F093-3F91-97D6-E57D5E30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4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DDA24-9761-95DB-4440-A224ADE5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A378D2-66E6-E948-2F3B-987E06E9A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B221C7-C284-8105-8AB8-799D7F7B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957F58-9032-9D82-04CA-17157F4A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583F3C-666A-3D04-DFE4-FB9E81C8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9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BC1D7-CD5F-AAC3-9D23-3FE2FA9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E0F6D0-78D2-37CF-67E7-BCA56A4D0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E4B72E-F044-6445-690E-346843D1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C1C94-3FC9-E0B0-6416-E2FA56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D9DB17-CFA0-5E78-62EA-4261A87E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13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F399-0782-6153-4E60-A9AEF97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4617FE-DCBE-F925-94EB-8593011C9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EAC23A-B08D-F527-8AE9-0F8ABD46F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EF8079-B229-EAB2-3FF5-F80BB8E3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089B93-D417-FE8D-5494-AB6D18EE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618DC9-669B-C5D0-E676-8D8FE41A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639DA-A4B4-FC23-A2CE-7BF67DFC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925116-ACC9-58A5-56AA-534B85B5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D169E-B8FF-53E8-84F9-1F8B33F4E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DA8B6A-B9F9-BC54-656F-396391D57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013B54-3498-DA72-0429-7F1DEE2F6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1D7441-0D76-3229-EB41-E4C03C23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724897-10A6-1470-F64C-371CEA2B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C8F47D-8B91-7044-F512-E70D3F94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6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756EA-5BC2-D347-64CE-B0EE8DC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7DE497-45AA-4408-C6FC-2A532614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846870-A69A-692F-CEF2-79C9C4F2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0B111E-7CD2-6420-A3F5-CBEC8D50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78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4BCEE9-04E4-EF97-545B-6F47A8C5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EE106D-28D1-C01E-D946-43AF60D6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E5662A-D917-383A-B90A-AF17752D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3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61783-5996-0475-05AC-DCCCCAB4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480CB1-ACD6-5F81-9190-13441825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7659FC-33EB-8829-1E94-7CBF75A6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1A6636-3BC2-7345-8962-95A71A3F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2C8D46-752A-9D32-0C0D-4A2DF50D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0127C5-C231-3E33-E48D-E200E6AA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16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37ACA-3298-1F4C-A5A1-EA60B49A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09B9F7-EDD8-40EB-23C8-E3EF74289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388089-3180-17D4-D6FC-4FF8DFEE8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5A9139-1A9B-B72A-ED52-83428347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A8840D-D0A4-DC3C-5293-6D48B7FA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90FDB7-7FAD-9678-F584-F535556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6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5B2405-2CA1-090D-B81B-A6F9D717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C26E8-4F33-4BBB-A0AB-777CDACA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F909DC-6DE6-BF92-58BE-F71723469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11C707-F9A8-41FF-B758-E3FFECBF1BA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3293F-E334-CD7C-9071-183A74D44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AEDAE3-7D99-85D0-5420-C1C266E48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5B638-A768-454C-BF38-25DE22CE1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2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BF9221-5F9D-860A-2581-4446041D58F8}"/>
              </a:ext>
            </a:extLst>
          </p:cNvPr>
          <p:cNvSpPr txBox="1"/>
          <p:nvPr/>
        </p:nvSpPr>
        <p:spPr>
          <a:xfrm>
            <a:off x="6111240" y="-168909"/>
            <a:ext cx="6553199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GT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Memória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SBF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130DF7-CA51-ABF2-2B96-FCFFADBD5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3" t="16693" r="76406" b="70565"/>
          <a:stretch/>
        </p:blipFill>
        <p:spPr>
          <a:xfrm>
            <a:off x="279143" y="2243229"/>
            <a:ext cx="5221625" cy="23715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27E87BB-56FC-E38D-BEDD-7E5663F2D6E3}"/>
              </a:ext>
            </a:extLst>
          </p:cNvPr>
          <p:cNvSpPr txBox="1"/>
          <p:nvPr/>
        </p:nvSpPr>
        <p:spPr>
          <a:xfrm>
            <a:off x="5779911" y="2362699"/>
            <a:ext cx="6412089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Ildeu Castro - UFRJ (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coordenador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Erasmo Ferreira - UFRJ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Silvio Salinas - USP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Indianara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 Lima Silva- UEFS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Ivã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Gurgel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 - USP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</a:rPr>
              <a:t>Wanderley Vitorino – UFAM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chemeClr val="tx1">
                  <a:alpha val="80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tx1">
                    <a:alpha val="80000"/>
                  </a:schemeClr>
                </a:solidFill>
                <a:highlight>
                  <a:srgbClr val="FFFFFF"/>
                </a:highlight>
              </a:rPr>
              <a:t>Participação</a:t>
            </a: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highlight>
                  <a:srgbClr val="FFFFFF"/>
                </a:highlight>
              </a:rPr>
              <a:t> Especial: Rodrigo </a:t>
            </a:r>
            <a:r>
              <a:rPr lang="en-US" sz="2800" b="1" dirty="0" err="1">
                <a:solidFill>
                  <a:schemeClr val="tx1">
                    <a:alpha val="80000"/>
                  </a:schemeClr>
                </a:solidFill>
                <a:highlight>
                  <a:srgbClr val="FFFFFF"/>
                </a:highlight>
              </a:rPr>
              <a:t>Capaz</a:t>
            </a: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highlight>
                  <a:srgbClr val="FFFFFF"/>
                </a:highlight>
              </a:rPr>
              <a:t> (Presidente da SBF)</a:t>
            </a:r>
            <a:endParaRPr lang="en-US" sz="2800" b="1" i="0" dirty="0">
              <a:solidFill>
                <a:schemeClr val="tx1">
                  <a:alpha val="80000"/>
                </a:schemeClr>
              </a:solidFill>
              <a:effectLst/>
              <a:highlight>
                <a:srgbClr val="FFFFFF"/>
              </a:highligh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8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57E346D-FF8D-010B-D7E9-6F5523CE9F57}"/>
              </a:ext>
            </a:extLst>
          </p:cNvPr>
          <p:cNvGraphicFramePr>
            <a:graphicFrameLocks noGrp="1"/>
          </p:cNvGraphicFramePr>
          <p:nvPr/>
        </p:nvGraphicFramePr>
        <p:xfrm>
          <a:off x="363495" y="1206168"/>
          <a:ext cx="11548535" cy="4731936"/>
        </p:xfrm>
        <a:graphic>
          <a:graphicData uri="http://schemas.openxmlformats.org/drawingml/2006/table">
            <a:tbl>
              <a:tblPr/>
              <a:tblGrid>
                <a:gridCol w="3627455">
                  <a:extLst>
                    <a:ext uri="{9D8B030D-6E8A-4147-A177-3AD203B41FA5}">
                      <a16:colId xmlns:a16="http://schemas.microsoft.com/office/drawing/2014/main" val="418127561"/>
                    </a:ext>
                  </a:extLst>
                </a:gridCol>
                <a:gridCol w="1077661">
                  <a:extLst>
                    <a:ext uri="{9D8B030D-6E8A-4147-A177-3AD203B41FA5}">
                      <a16:colId xmlns:a16="http://schemas.microsoft.com/office/drawing/2014/main" val="1187374331"/>
                    </a:ext>
                  </a:extLst>
                </a:gridCol>
                <a:gridCol w="1664205">
                  <a:extLst>
                    <a:ext uri="{9D8B030D-6E8A-4147-A177-3AD203B41FA5}">
                      <a16:colId xmlns:a16="http://schemas.microsoft.com/office/drawing/2014/main" val="2229045610"/>
                    </a:ext>
                  </a:extLst>
                </a:gridCol>
                <a:gridCol w="1664205">
                  <a:extLst>
                    <a:ext uri="{9D8B030D-6E8A-4147-A177-3AD203B41FA5}">
                      <a16:colId xmlns:a16="http://schemas.microsoft.com/office/drawing/2014/main" val="4186275168"/>
                    </a:ext>
                  </a:extLst>
                </a:gridCol>
                <a:gridCol w="3515009">
                  <a:extLst>
                    <a:ext uri="{9D8B030D-6E8A-4147-A177-3AD203B41FA5}">
                      <a16:colId xmlns:a16="http://schemas.microsoft.com/office/drawing/2014/main" val="2744809965"/>
                    </a:ext>
                  </a:extLst>
                </a:gridCol>
              </a:tblGrid>
              <a:tr h="617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Orig.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fim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78344"/>
                  </a:ext>
                </a:extLst>
              </a:tr>
              <a:tr h="617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1ºLivro de Atas  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14/07/1966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30/06/1978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Caderno de 200 pg ocupado até 161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723"/>
                  </a:ext>
                </a:extLst>
              </a:tr>
              <a:tr h="617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Livro de Atas de Reuniões da Diretoria 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19/10/1966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05/11/1976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Caderno de 100 pg ocupado até 34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82815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Secretaria Geral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31/08/1966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07/11/1972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fichário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79722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Secretaria Geral  (?)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20/08/1973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12/11/1975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fichário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02235"/>
                  </a:ext>
                </a:extLst>
              </a:tr>
              <a:tr h="617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Comissão de Ensino SBF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1976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(1 carta)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fichário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18004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Reuniões, estudos </a:t>
                      </a:r>
                      <a:r>
                        <a:rPr lang="pt-BR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endParaRPr lang="pt-BR" sz="2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19/01/1976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09/10/1978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fichário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08137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Comitê de Física Nuclear etc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1979 (jan)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1979 (jul)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fichário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6540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 189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1987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conjunto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53466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Cx 189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1987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1995</a:t>
                      </a: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conjunto</a:t>
                      </a:r>
                      <a:endParaRPr lang="pt-BR" sz="2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973" marR="123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1581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7F08E6D-805F-2F09-5175-05319E54E359}"/>
              </a:ext>
            </a:extLst>
          </p:cNvPr>
          <p:cNvSpPr txBox="1"/>
          <p:nvPr/>
        </p:nvSpPr>
        <p:spPr>
          <a:xfrm>
            <a:off x="2522403" y="254717"/>
            <a:ext cx="70714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/>
              <a:t>Documentos na SBF (informação da Walkiria) </a:t>
            </a:r>
          </a:p>
        </p:txBody>
      </p:sp>
    </p:spTree>
    <p:extLst>
      <p:ext uri="{BB962C8B-B14F-4D97-AF65-F5344CB8AC3E}">
        <p14:creationId xmlns:p14="http://schemas.microsoft.com/office/powerpoint/2010/main" val="87425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27DE8D3-BA02-4034-8E37-BC91EC6DA256}"/>
              </a:ext>
            </a:extLst>
          </p:cNvPr>
          <p:cNvSpPr txBox="1"/>
          <p:nvPr/>
        </p:nvSpPr>
        <p:spPr>
          <a:xfrm>
            <a:off x="0" y="0"/>
            <a:ext cx="12192000" cy="718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pt-BR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Acervos a serem buscados de pessoas já falecidas:</a:t>
            </a:r>
          </a:p>
          <a:p>
            <a:pPr algn="l">
              <a:lnSpc>
                <a:spcPct val="120000"/>
              </a:lnSpc>
            </a:pPr>
            <a:endParaRPr lang="pt-BR" sz="12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1) 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Alceu Pinho (ver na PUC/RJ)</a:t>
            </a:r>
          </a:p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2) Fernando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Zawislak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(ver no IF/UFRGS)</a:t>
            </a:r>
          </a:p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3) Oscar Sala (Acervo IFUSP)</a:t>
            </a:r>
          </a:p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4) Carlos Alberto Dias (ver na UFBa)</a:t>
            </a:r>
          </a:p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5) José Roberto Leite (ver no IF/USP)</a:t>
            </a:r>
          </a:p>
          <a:p>
            <a:pPr algn="l">
              <a:lnSpc>
                <a:spcPct val="120000"/>
              </a:lnSpc>
            </a:pP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6) Paulo Murilo de Oliveira (UFF)</a:t>
            </a:r>
          </a:p>
          <a:p>
            <a:pPr algn="l">
              <a:lnSpc>
                <a:spcPct val="120000"/>
              </a:lnSpc>
            </a:pP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7) Beatriz Alvarenga (UFMG)</a:t>
            </a:r>
          </a:p>
          <a:p>
            <a:pPr algn="l">
              <a:lnSpc>
                <a:spcPct val="120000"/>
              </a:lnSpc>
            </a:pP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8) 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João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Zanetic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(USP)</a:t>
            </a:r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pt-BR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BR" sz="22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Ex-dirigentes</a:t>
            </a:r>
            <a:r>
              <a:rPr lang="pt-BR" sz="2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(ou não) que tiveram atuação intensa na SBF:</a:t>
            </a:r>
          </a:p>
          <a:p>
            <a:pPr algn="l">
              <a:lnSpc>
                <a:spcPct val="120000"/>
              </a:lnSpc>
            </a:pPr>
            <a:br>
              <a:rPr lang="pt-BR" sz="1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1) Ex-presidentes: José Goldemberg,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Ramayana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Celso Melo; Adalberto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Fazzio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; Gil da Costa Marques; Rogério, Belita; Galvão, Marcos Pimenta, César Sá Barreto, Alaor Chaves, Humberto Brandi, Elisa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Saitovich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...</a:t>
            </a:r>
          </a:p>
          <a:p>
            <a:pPr algn="l">
              <a:lnSpc>
                <a:spcPct val="120000"/>
              </a:lnSpc>
            </a:pP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2)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Físicos e outras pessoas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ex-dirigentes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ou não da SBF): 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Erasmo Ferreira, Silvio Salinas, 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Henrique Fleming,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Nicim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Giorgio </a:t>
            </a:r>
            <a:r>
              <a:rPr lang="pt-BR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Moscati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Luiz Carlos Menezes, Sergio Rezende, Deise Viana, Nelson Studart, José David Vianna, Oscar Nassif,  Nilson Garcia, ...</a:t>
            </a:r>
          </a:p>
          <a:p>
            <a:pPr algn="l">
              <a:lnSpc>
                <a:spcPct val="120000"/>
              </a:lnSpc>
            </a:pPr>
            <a:endParaRPr lang="pt-BR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0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F5A00A-ACC7-E707-1FE2-AA16754164BF}"/>
              </a:ext>
            </a:extLst>
          </p:cNvPr>
          <p:cNvSpPr txBox="1"/>
          <p:nvPr/>
        </p:nvSpPr>
        <p:spPr>
          <a:xfrm>
            <a:off x="0" y="-342900"/>
            <a:ext cx="1219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ALGUMAS </a:t>
            </a:r>
            <a:r>
              <a:rPr lang="pt-BR" sz="24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TIVIDADES PROPOSTAS</a:t>
            </a:r>
          </a:p>
          <a:p>
            <a:pPr algn="l"/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1) Listar, organizar e catalogar as publicações da sala existente na SBF. Verificar lacunas nas publicações e saná-las. 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Pagar estudantes que possam ajudar nisto.</a:t>
            </a:r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2) Contatar pesquisadores/professores que talvez guardem documentação da SBF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em particular sobre encontros e cursos.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Digitalizar o material relevante.</a:t>
            </a:r>
          </a:p>
          <a:p>
            <a:pPr algn="l"/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3) Fazer parceria com os acervos já existentes de físicos ligados à SBF para troca de informações e material: IF/USP; MAST; Centro de Mem. da SBPC; FGV; CBPF; Unicamp; ...</a:t>
            </a:r>
          </a:p>
          <a:p>
            <a:pPr algn="l"/>
            <a:endParaRPr lang="pt-BR" sz="2000" b="1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 Localizar entrevistas/depoimentos/livros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sobre a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SBF e realizar novas entrevistas e depoimentos </a:t>
            </a:r>
          </a:p>
          <a:p>
            <a:pPr algn="l"/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5) Contatar organizadores/ instituições/cidades onde ocorreram eventos e localizar documentação.</a:t>
            </a:r>
          </a:p>
          <a:p>
            <a:pPr algn="l"/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BR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 Promover exposições, fazer p</a:t>
            </a:r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ublicações (digitais) com textos e artigos selecionados, estimular que se escrevam artigos e teses sobre a história da SBF e da física no Brasil (em especial na RBEF)</a:t>
            </a:r>
          </a:p>
          <a:p>
            <a:endParaRPr lang="pt-BR" sz="2000" b="1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7) Localizar e organizar matérias de jornais, revistas e outros meios de comunicação sobre a SBF</a:t>
            </a:r>
          </a:p>
          <a:p>
            <a:endParaRPr lang="pt-BR" sz="2000" b="1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8) Propor a organização de repositório de documentação na SBF (se ainda não existente)</a:t>
            </a:r>
          </a:p>
          <a:p>
            <a:endParaRPr lang="pt-BR" sz="2000" b="1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9) Fazer projeto maior (FINEP) para a recuperação, digitalização e tornar acessível o material da SBF</a:t>
            </a:r>
          </a:p>
          <a:p>
            <a:pPr algn="l"/>
            <a:endParaRPr lang="pt-BR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5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97798C-24D1-E58D-319B-54EF6E984CA6}"/>
              </a:ext>
            </a:extLst>
          </p:cNvPr>
          <p:cNvSpPr txBox="1"/>
          <p:nvPr/>
        </p:nvSpPr>
        <p:spPr>
          <a:xfrm>
            <a:off x="170924" y="1604053"/>
            <a:ext cx="12021076" cy="418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Ildeu Castro – UFRJ</a:t>
            </a:r>
            <a:r>
              <a:rPr lang="pt-BR" sz="30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: 2, 3, 4, 6, 9</a:t>
            </a:r>
            <a:endParaRPr lang="pt-BR" sz="3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Erasmo Ferreira – UFRJ: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Silvio Salinas – USP: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Indianara</a:t>
            </a:r>
            <a:r>
              <a:rPr lang="pt-BR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Lima Silva- UEFS: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Ivã Gurgel – USP: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Wanderley Vitorino – UFAM: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BE2715-C0FB-96C3-87A9-B1E6DA07A6AE}"/>
              </a:ext>
            </a:extLst>
          </p:cNvPr>
          <p:cNvSpPr txBox="1"/>
          <p:nvPr/>
        </p:nvSpPr>
        <p:spPr>
          <a:xfrm>
            <a:off x="4389120" y="441960"/>
            <a:ext cx="3779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Divisão de trabalho</a:t>
            </a:r>
          </a:p>
        </p:txBody>
      </p:sp>
    </p:spTree>
    <p:extLst>
      <p:ext uri="{BB962C8B-B14F-4D97-AF65-F5344CB8AC3E}">
        <p14:creationId xmlns:p14="http://schemas.microsoft.com/office/powerpoint/2010/main" val="412163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FC8EDE-0983-942B-6682-AB8D519CC5CE}"/>
              </a:ext>
            </a:extLst>
          </p:cNvPr>
          <p:cNvSpPr txBox="1"/>
          <p:nvPr/>
        </p:nvSpPr>
        <p:spPr>
          <a:xfrm>
            <a:off x="93948" y="1453424"/>
            <a:ext cx="1200410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2024 - centenário de Lattes: Exposição no Comissão Nacional (5/08), Eventos (USP 1 a 3 /07; UNICAMP; UFPR; SBHC;  SBPC, ...), </a:t>
            </a:r>
            <a:r>
              <a:rPr lang="pt-BR" sz="2400" b="1"/>
              <a:t>Número Especial de </a:t>
            </a:r>
            <a:r>
              <a:rPr lang="pt-BR" sz="2400" b="1" dirty="0"/>
              <a:t>Ciência e Cultura, livro biográfico</a:t>
            </a:r>
            <a:r>
              <a:rPr lang="pt-BR" sz="2400" b="1"/>
              <a:t>, inscrição </a:t>
            </a:r>
            <a:r>
              <a:rPr lang="pt-BR" sz="2400" b="1" dirty="0"/>
              <a:t>de Lattes no Panteão da Pátria (3 de julho),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Pavilhão Mário de Almeida (Praia Vermelha): Centro de Memória da Física Brasileira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2025: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3800" b="1" dirty="0">
                <a:solidFill>
                  <a:srgbClr val="FF0000"/>
                </a:solidFill>
              </a:rPr>
              <a:t>2026: 60 anos da SBF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DB3A89-BBD2-01F1-ADD0-E379FC61B2FB}"/>
              </a:ext>
            </a:extLst>
          </p:cNvPr>
          <p:cNvSpPr txBox="1"/>
          <p:nvPr/>
        </p:nvSpPr>
        <p:spPr>
          <a:xfrm>
            <a:off x="1987930" y="335280"/>
            <a:ext cx="9085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EVENTOS E CELEBRAÇÕES DE 2024, 2025 e 2026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C6E83F-780A-C4F2-7DD6-833E56CD9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4" t="34160" r="34315" b="4866"/>
          <a:stretch/>
        </p:blipFill>
        <p:spPr>
          <a:xfrm>
            <a:off x="2178430" y="4067984"/>
            <a:ext cx="1593470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523C96B-AD45-8050-21B5-B5E2E2D6AD04}"/>
              </a:ext>
            </a:extLst>
          </p:cNvPr>
          <p:cNvSpPr txBox="1"/>
          <p:nvPr/>
        </p:nvSpPr>
        <p:spPr>
          <a:xfrm>
            <a:off x="0" y="0"/>
            <a:ext cx="12192000" cy="643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Acervos já constituídos</a:t>
            </a:r>
            <a:r>
              <a:rPr lang="pt-BR" sz="32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pt-BR" sz="3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que podem ter material da SBF</a:t>
            </a:r>
          </a:p>
          <a:p>
            <a:pPr algn="l">
              <a:lnSpc>
                <a:spcPct val="150000"/>
              </a:lnSpc>
            </a:pPr>
            <a:br>
              <a:rPr lang="pt-BR" sz="1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Arquivo do IF/USP</a:t>
            </a:r>
          </a:p>
          <a:p>
            <a:pPr algn="l">
              <a:lnSpc>
                <a:spcPct val="150000"/>
              </a:lnSpc>
            </a:pP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2) Acervo do Ernesto e da Amélia Hamburger - IF/USP </a:t>
            </a:r>
          </a:p>
          <a:p>
            <a:pPr algn="l">
              <a:lnSpc>
                <a:spcPct val="150000"/>
              </a:lnSpc>
            </a:pP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3) Acervo do Leite Lopes - está na FGV em grande parte, já em fase de acesso</a:t>
            </a:r>
          </a:p>
          <a:p>
            <a:pPr algn="l">
              <a:lnSpc>
                <a:spcPct val="150000"/>
              </a:lnSpc>
            </a:pP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4) Acervo do Moysés </a:t>
            </a:r>
            <a:r>
              <a:rPr lang="pt-BR" sz="23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Nussenzveig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- IF/UFRJ e sendo transferido para o MAST. </a:t>
            </a:r>
          </a:p>
          <a:p>
            <a:pPr algn="l">
              <a:lnSpc>
                <a:spcPct val="150000"/>
              </a:lnSpc>
            </a:pP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5) Acervos  do Fernando Souza </a:t>
            </a:r>
            <a:r>
              <a:rPr lang="pt-BR" sz="23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Barrose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 Pinguelli Rosa  – MAST - ainda não organizados. </a:t>
            </a:r>
          </a:p>
          <a:p>
            <a:pPr algn="l">
              <a:lnSpc>
                <a:spcPct val="150000"/>
              </a:lnSpc>
            </a:pP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6) Acervo de Jacques Danon, </a:t>
            </a:r>
            <a:r>
              <a:rPr lang="pt-BR" sz="2300" b="1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Hervásio</a:t>
            </a: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 Carvalho, 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Susana de Souza </a:t>
            </a: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arros </a:t>
            </a: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MAST, já organizados. </a:t>
            </a:r>
          </a:p>
          <a:p>
            <a:pPr algn="l">
              <a:lnSpc>
                <a:spcPct val="150000"/>
              </a:lnSpc>
            </a:pP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7) Arquivo Nacional – 202 registros</a:t>
            </a:r>
          </a:p>
          <a:p>
            <a:pPr algn="l">
              <a:lnSpc>
                <a:spcPct val="150000"/>
              </a:lnSpc>
            </a:pP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8) Centro de Memória da SBPC – 172 documentos e fotos</a:t>
            </a:r>
          </a:p>
          <a:p>
            <a:pPr algn="l">
              <a:lnSpc>
                <a:spcPct val="150000"/>
              </a:lnSpc>
            </a:pP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9) </a:t>
            </a: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Hemeroteca Digital da </a:t>
            </a:r>
            <a:r>
              <a:rPr lang="pt-BR" sz="2300" b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BN – 1050 matérias</a:t>
            </a:r>
            <a:endParaRPr lang="pt-BR" sz="23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3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10) Centro de Memória do CNPq – solicitado o levantamento</a:t>
            </a:r>
          </a:p>
        </p:txBody>
      </p:sp>
    </p:spTree>
    <p:extLst>
      <p:ext uri="{BB962C8B-B14F-4D97-AF65-F5344CB8AC3E}">
        <p14:creationId xmlns:p14="http://schemas.microsoft.com/office/powerpoint/2010/main" val="33781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6BD950-7C79-5261-C392-D2F08502E0D9}"/>
              </a:ext>
            </a:extLst>
          </p:cNvPr>
          <p:cNvSpPr txBox="1"/>
          <p:nvPr/>
        </p:nvSpPr>
        <p:spPr>
          <a:xfrm>
            <a:off x="2625709" y="563880"/>
            <a:ext cx="6789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SBF no Centro de Memória da SBPC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044CAC2-B3F2-97F7-A441-B4423DE12903}"/>
              </a:ext>
            </a:extLst>
          </p:cNvPr>
          <p:cNvGraphicFramePr>
            <a:graphicFrameLocks noGrp="1"/>
          </p:cNvGraphicFramePr>
          <p:nvPr/>
        </p:nvGraphicFramePr>
        <p:xfrm>
          <a:off x="1742440" y="1376438"/>
          <a:ext cx="8128000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25863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310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Década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Documentos e fotos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41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1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54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1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6607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C9B3626-616E-4CCD-505B-B4EAA2AE2160}"/>
              </a:ext>
            </a:extLst>
          </p:cNvPr>
          <p:cNvSpPr txBox="1"/>
          <p:nvPr/>
        </p:nvSpPr>
        <p:spPr>
          <a:xfrm>
            <a:off x="0" y="5689599"/>
            <a:ext cx="1253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Material: Programação Anual, Jornal da Ciência, Reuniões Anuais, Cartas, Manifestos, ...</a:t>
            </a:r>
          </a:p>
        </p:txBody>
      </p:sp>
    </p:spTree>
    <p:extLst>
      <p:ext uri="{BB962C8B-B14F-4D97-AF65-F5344CB8AC3E}">
        <p14:creationId xmlns:p14="http://schemas.microsoft.com/office/powerpoint/2010/main" val="190399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to em preto e branco de pessoas sentadas&#10;&#10;Descrição gerada automaticamente">
            <a:extLst>
              <a:ext uri="{FF2B5EF4-FFF2-40B4-BE49-F238E27FC236}">
                <a16:creationId xmlns:a16="http://schemas.microsoft.com/office/drawing/2014/main" id="{4E808599-9C25-FDF6-FCF2-7D976847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-57952"/>
            <a:ext cx="9087108" cy="68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4BA9FAF-B478-15B9-17FA-07E73F04EBA3}"/>
              </a:ext>
            </a:extLst>
          </p:cNvPr>
          <p:cNvSpPr txBox="1"/>
          <p:nvPr/>
        </p:nvSpPr>
        <p:spPr>
          <a:xfrm>
            <a:off x="1650349" y="441960"/>
            <a:ext cx="9170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SBF na Hemeroteca Digital da BN: 1050 matérias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905F09A-941E-3705-B1EE-43411F47D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98763"/>
              </p:ext>
            </p:extLst>
          </p:nvPr>
        </p:nvGraphicFramePr>
        <p:xfrm>
          <a:off x="352832" y="2030306"/>
          <a:ext cx="4013903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11558">
                  <a:extLst>
                    <a:ext uri="{9D8B030D-6E8A-4147-A177-3AD203B41FA5}">
                      <a16:colId xmlns:a16="http://schemas.microsoft.com/office/drawing/2014/main" val="1772330642"/>
                    </a:ext>
                  </a:extLst>
                </a:gridCol>
                <a:gridCol w="2202345">
                  <a:extLst>
                    <a:ext uri="{9D8B030D-6E8A-4147-A177-3AD203B41FA5}">
                      <a16:colId xmlns:a16="http://schemas.microsoft.com/office/drawing/2014/main" val="1214368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Década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Hemeroteca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7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6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2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3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0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29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31760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585B1A-117C-5E47-F338-E61F631E4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463590"/>
              </p:ext>
            </p:extLst>
          </p:nvPr>
        </p:nvGraphicFramePr>
        <p:xfrm>
          <a:off x="4937759" y="1634066"/>
          <a:ext cx="6703535" cy="466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92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ildeu\historia da ciencia\Diario de Noticias 10 07 1966 - criação da SBF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021" y="0"/>
            <a:ext cx="5004048" cy="645333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34336" y="6362164"/>
            <a:ext cx="296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CRIAÇÃO DA SBF</a:t>
            </a:r>
            <a:endParaRPr lang="es-VE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-518160" y="6396336"/>
            <a:ext cx="515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Diário de Notícias  10 07 1966</a:t>
            </a:r>
            <a:endParaRPr lang="es-VE" sz="2400" b="1" dirty="0"/>
          </a:p>
        </p:txBody>
      </p:sp>
      <p:pic>
        <p:nvPicPr>
          <p:cNvPr id="1026" name="Picture 2" descr="C:\ildeu\historia da ciencia\Diario de Noticias 10 07 1966 - criação da SBF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453336"/>
          </a:xfrm>
          <a:prstGeom prst="rect">
            <a:avLst/>
          </a:prstGeom>
          <a:noFill/>
        </p:spPr>
      </p:pic>
      <p:pic>
        <p:nvPicPr>
          <p:cNvPr id="2" name="Picture 2" descr="C:\ildeu\historia da ciencia\Correio da Manhã 14 07 1966 - criação da S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576" y="0"/>
            <a:ext cx="2627784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601201" y="6237313"/>
            <a:ext cx="2423160" cy="64633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                                       b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08945B-233A-7ECE-081B-56989E5E26ED}"/>
              </a:ext>
            </a:extLst>
          </p:cNvPr>
          <p:cNvSpPr txBox="1"/>
          <p:nvPr/>
        </p:nvSpPr>
        <p:spPr>
          <a:xfrm>
            <a:off x="6792734" y="646930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CM 14 07 1966</a:t>
            </a:r>
            <a:endParaRPr lang="es-VE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75499" y="6027003"/>
            <a:ext cx="4180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Diário de Notícias 27 08 1967</a:t>
            </a:r>
          </a:p>
          <a:p>
            <a:pPr algn="ctr"/>
            <a:r>
              <a:rPr lang="pt-BR" sz="2400" b="1" dirty="0"/>
              <a:t>Primeiro manifesto da SBF</a:t>
            </a:r>
            <a:endParaRPr lang="es-VE" sz="2400" b="1" dirty="0"/>
          </a:p>
        </p:txBody>
      </p:sp>
      <p:pic>
        <p:nvPicPr>
          <p:cNvPr id="2050" name="Picture 2" descr="C:\ildeu\historia da ciencia\Diario de Noticias 27 08 1967 - manifesto da SBF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79496" cy="549697"/>
          </a:xfrm>
          <a:prstGeom prst="rect">
            <a:avLst/>
          </a:prstGeom>
          <a:noFill/>
        </p:spPr>
      </p:pic>
      <p:pic>
        <p:nvPicPr>
          <p:cNvPr id="2051" name="Picture 3" descr="C:\ildeu\historia da ciencia\Diario de Noticias 27 08 1967 - manifesto da SBF 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48680"/>
            <a:ext cx="4139952" cy="6362882"/>
          </a:xfrm>
          <a:prstGeom prst="rect">
            <a:avLst/>
          </a:prstGeom>
          <a:noFill/>
        </p:spPr>
      </p:pic>
      <p:pic>
        <p:nvPicPr>
          <p:cNvPr id="2052" name="Picture 4" descr="C:\ildeu\historia da ciencia\Diario de Noticias 27 08 1967 - manifesto da SBF 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52" y="476672"/>
            <a:ext cx="5004048" cy="535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ildeu\historia da ciencia\Diario de Noticias 27 08 1967 - manifesto da SBF 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18" y="305310"/>
            <a:ext cx="5420682" cy="5516879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214751" y="6091025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Diário de Notícias 27 08 1967</a:t>
            </a:r>
            <a:endParaRPr lang="es-VE" sz="2400" b="1" dirty="0"/>
          </a:p>
        </p:txBody>
      </p:sp>
      <p:pic>
        <p:nvPicPr>
          <p:cNvPr id="3075" name="Picture 3" descr="C:\ildeu\historia da ciencia\Diario de Noticias 27 08 1967 - manifesto da SBF 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5309"/>
            <a:ext cx="5453178" cy="5516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6BD337-9798-103B-18AB-7265931F6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5" t="10647" r="1375" b="7757"/>
          <a:stretch/>
        </p:blipFill>
        <p:spPr>
          <a:xfrm>
            <a:off x="-1" y="0"/>
            <a:ext cx="1225844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7C0283-B098-E135-72A0-D9B451CEC9D9}"/>
              </a:ext>
            </a:extLst>
          </p:cNvPr>
          <p:cNvSpPr txBox="1"/>
          <p:nvPr/>
        </p:nvSpPr>
        <p:spPr>
          <a:xfrm>
            <a:off x="8214360" y="1143000"/>
            <a:ext cx="390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/>
              <a:t>Arquivo Nacional:</a:t>
            </a:r>
          </a:p>
          <a:p>
            <a:pPr algn="ctr"/>
            <a:r>
              <a:rPr lang="pt-BR" sz="3600" b="1" dirty="0"/>
              <a:t>202 registros</a:t>
            </a:r>
          </a:p>
        </p:txBody>
      </p:sp>
    </p:spTree>
    <p:extLst>
      <p:ext uri="{BB962C8B-B14F-4D97-AF65-F5344CB8AC3E}">
        <p14:creationId xmlns:p14="http://schemas.microsoft.com/office/powerpoint/2010/main" val="2945804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939</Words>
  <Application>Microsoft Office PowerPoint</Application>
  <PresentationFormat>Widescreen</PresentationFormat>
  <Paragraphs>171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Ildeu Moreira</dc:creator>
  <cp:lastModifiedBy>Bia Mattos</cp:lastModifiedBy>
  <cp:revision>19</cp:revision>
  <dcterms:created xsi:type="dcterms:W3CDTF">2024-04-18T02:57:18Z</dcterms:created>
  <dcterms:modified xsi:type="dcterms:W3CDTF">2025-07-22T17:40:07Z</dcterms:modified>
</cp:coreProperties>
</file>